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f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fr" altLang="ko-KR" b="1">
                <a:solidFill>
                  <a:schemeClr val="tx1">
                    <a:lumMod val="50000"/>
                    <a:lumOff val="50000"/>
                  </a:schemeClr>
                </a:solidFill>
              </a:rPr>
              <a:t>N°16</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Le</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Mot</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de</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fr" altLang="ko-KR" sz="4000"/>
              <a:t>Dieu a appelé Moïse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fr" altLang="ko-KR" sz="3200">
                <a:solidFill>
                  <a:schemeClr val="tx1">
                    <a:lumMod val="65000"/>
                    <a:lumOff val="35000"/>
                  </a:schemeClr>
                </a:solidFill>
              </a:rPr>
              <a:t>Quand Moïse a entendu la voix de Dieu, qu’a-t-il vu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belle vigne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nuage et tonnerre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buisson ardent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mer divisée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fr" altLang="en-US" sz="2800">
                <a:solidFill>
                  <a:srgbClr val="FF0000"/>
                </a:solidFill>
              </a:rPr>
              <a:t>③ </a:t>
            </a:r>
            <a:r xmlns:a="http://schemas.openxmlformats.org/drawingml/2006/main">
              <a:rPr lang="fr" altLang="ko-KR" sz="2800">
                <a:solidFill>
                  <a:srgbClr val="FF0000"/>
                </a:solidFill>
              </a:rPr>
              <a:t>buisson ardent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 25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400"/>
              <a:t>Gédéon et ses 300 hommes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Aujourd'hui</a:t>
            </a:r>
            <a:r xmlns:a="http://schemas.openxmlformats.org/drawingml/2006/main">
              <a:rPr lang="fr" altLang="en-US" sz="4000">
                <a:solidFill>
                  <a:srgbClr val="FF0000"/>
                </a:solidFill>
              </a:rPr>
              <a:t> </a:t>
            </a:r>
            <a:r xmlns:a="http://schemas.openxmlformats.org/drawingml/2006/main">
              <a:rPr lang="fr" altLang="ko-KR" sz="4000">
                <a:solidFill>
                  <a:srgbClr val="FF0000"/>
                </a:solidFill>
              </a:rPr>
              <a:t>Mot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t>Lorsque l'ange de l'Éternel apparut à Gédéon, il dit : « L'Éternel est avec toi, vaillant guerrier.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Juges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6h12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600">
                <a:solidFill>
                  <a:schemeClr val="tx1">
                    <a:lumMod val="65000"/>
                    <a:lumOff val="35000"/>
                  </a:schemeClr>
                </a:solidFill>
              </a:rPr>
              <a:t>L’ange du Seigneur apparut à Gédéon et lui dit : « Dieu est avec toi, puissant guerrier. » Dieu lui a donné l'assurance à travers la rosée et la toison.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Lorsqu'il eut confiance que Dieu l'appelait, il démolit Baal et son autel que les Israélites adoraient.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Dieu a dit à Gédéon de choisir des guerriers pour vaincre les Madianites. Selon les instructions de Dieu, seuls 300 hommes furent choisis.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Dieu lui a donné un plan merveilleux pour les attaquer. Dieu leur a donné des trompettes et des jarres vides avec des torches à l'intérieur.</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La nuit, Gédéon et ses 300 hommes exécutèrent le plan que Dieu leur avait donné. Ils gagnèrent la guerre contre les Madianites.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solidFill>
                  <a:schemeClr val="tx1">
                    <a:lumMod val="65000"/>
                    <a:lumOff val="35000"/>
                  </a:schemeClr>
                </a:solidFill>
              </a:rPr>
              <a:t>Gédéon et ses 300 hommes n'ont gagné la guerre contre de nombreux Madianites qu'en obéissant à l'ordre de Dieu.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Le secret pour gagner dans ma vie est d'obéir à Dieu.</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Il est le Dieu Tout-Puissant qui peut vaincre de nombreuses forces ennemies avec seulement 300 hommes.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Qu'est-ce qui n'a pas été utilisé par Gédéon et ses 300 hommes pour vaincre leur ennemi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pots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épées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torches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trompettes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② </a:t>
            </a:r>
            <a:r xmlns:a="http://schemas.openxmlformats.org/drawingml/2006/main">
              <a:rPr lang="fr" altLang="ko-KR" sz="2800">
                <a:solidFill>
                  <a:srgbClr val="FF0000"/>
                </a:solidFill>
              </a:rPr>
              <a:t>épées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Quand l'Éternel vit qu'il était allé voir, Dieu l'appela</a:t>
            </a:r>
          </a:p>
          <a:p>
            <a:r xmlns:a="http://schemas.openxmlformats.org/drawingml/2006/main">
              <a:rPr lang="fr" altLang="ko-KR" sz="3600">
                <a:solidFill>
                  <a:schemeClr val="tx1">
                    <a:lumMod val="65000"/>
                    <a:lumOff val="35000"/>
                  </a:schemeClr>
                </a:solidFill>
              </a:rPr>
              <a:t>de l'intérieur de la brousse,</a:t>
            </a:r>
          </a:p>
          <a:p>
            <a:r xmlns:a="http://schemas.openxmlformats.org/drawingml/2006/main">
              <a:rPr lang="fr" altLang="ko-KR" sz="3600">
                <a:solidFill>
                  <a:schemeClr val="tx1">
                    <a:lumMod val="65000"/>
                    <a:lumOff val="35000"/>
                  </a:schemeClr>
                </a:solidFill>
              </a:rPr>
              <a:t>"Moïse ! Moïse !" Et Moïse dit : « Me voici. »</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Aujourd'hui</a:t>
            </a:r>
            <a:r xmlns:a="http://schemas.openxmlformats.org/drawingml/2006/main">
              <a:rPr lang="fr" altLang="en-US" sz="4000">
                <a:solidFill>
                  <a:srgbClr val="FF0000"/>
                </a:solidFill>
              </a:rPr>
              <a:t> </a:t>
            </a:r>
            <a:r xmlns:a="http://schemas.openxmlformats.org/drawingml/2006/main">
              <a:rPr lang="fr" altLang="ko-KR" sz="4000">
                <a:solidFill>
                  <a:srgbClr val="FF0000"/>
                </a:solidFill>
              </a:rPr>
              <a:t>Mot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t>Lorsque l'ange de l'Éternel apparut à Gédéon, il dit : « L'Éternel est avec toi, vaillant guerrier.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Juges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6h12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fr" altLang="ko-KR" b="1">
                <a:solidFill>
                  <a:schemeClr val="tx1">
                    <a:lumMod val="50000"/>
                    <a:lumOff val="50000"/>
                  </a:schemeClr>
                </a:solidFill>
              </a:rPr>
              <a:t>N° 26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fr" altLang="ko-KR" sz="4000"/>
              <a:t>Samson, un guerrier fort.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La femme donna naissance à un garçon et l'appela Samson. Il grandit et l'Éternel le bénit,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r" altLang="ko-KR" sz="2800">
                <a:solidFill>
                  <a:schemeClr val="tx1">
                    <a:lumMod val="65000"/>
                    <a:lumOff val="35000"/>
                  </a:schemeClr>
                </a:solidFill>
              </a:rPr>
              <a:t>Juges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13h24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fr" altLang="ko-KR" sz="2500">
                <a:solidFill>
                  <a:schemeClr val="tx1">
                    <a:lumMod val="65000"/>
                    <a:lumOff val="35000"/>
                  </a:schemeClr>
                </a:solidFill>
              </a:rPr>
              <a:t>Il y avait un chef nommé Samson parmi les dirigeants israélites. Il était un homme qui devait être mis à part pour Dieu dès sa naissance.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fr" altLang="ko-KR" sz="2400">
                <a:solidFill>
                  <a:schemeClr val="tx1">
                    <a:lumMod val="65000"/>
                    <a:lumOff val="35000"/>
                  </a:schemeClr>
                </a:solidFill>
              </a:rPr>
              <a:t>Samson était un guerrier très fort. À cause de Samson, les Philistins et les autres pays qui les opprimaient ne purent opprimer les Israélites.</a:t>
            </a:r>
            <a:r xmlns:a="http://schemas.openxmlformats.org/drawingml/2006/main">
              <a:rPr lang="fr" altLang="en-US" sz="2400">
                <a:solidFill>
                  <a:schemeClr val="tx1">
                    <a:lumMod val="65000"/>
                    <a:lumOff val="35000"/>
                  </a:schemeClr>
                </a:solidFill>
              </a:rPr>
              <a:t> </a:t>
            </a:r>
            <a:r xmlns:a="http://schemas.openxmlformats.org/drawingml/2006/main">
              <a:rPr lang="fr" altLang="ko-KR" sz="2400">
                <a:solidFill>
                  <a:schemeClr val="tx1">
                    <a:lumMod val="65000"/>
                    <a:lumOff val="35000"/>
                  </a:schemeClr>
                </a:solidFill>
              </a:rPr>
              <a:t>plus.</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fr" altLang="ko-KR" sz="2400">
                <a:solidFill>
                  <a:schemeClr val="tx1">
                    <a:lumMod val="65000"/>
                    <a:lumOff val="35000"/>
                  </a:schemeClr>
                </a:solidFill>
              </a:rPr>
              <a:t>Sa force venait de ses cheveux. Mais ses cheveux avaient été rasés parce qu'il avait été trompé. Il a donc perdu son pouvoir.</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r" altLang="ko-KR" sz="2500">
                <a:solidFill>
                  <a:schemeClr val="tx1">
                    <a:lumMod val="65000"/>
                    <a:lumOff val="35000"/>
                  </a:schemeClr>
                </a:solidFill>
              </a:rPr>
              <a:t>Samson a été capturé et l'ennemi s'est moqué de lui. Il regrettait d'avoir été trompé à cause de son arrogance.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r" altLang="ko-KR" sz="2500">
                <a:solidFill>
                  <a:schemeClr val="tx1">
                    <a:lumMod val="65000"/>
                    <a:lumOff val="35000"/>
                  </a:schemeClr>
                </a:solidFill>
              </a:rPr>
              <a:t>Samson a prié Dieu de le fortifier enfin. Dieu a répondu à sa prière et lui a finalement donné le pouvoir.</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fr" altLang="ko-KR" sz="3200">
                <a:solidFill>
                  <a:schemeClr val="tx1">
                    <a:lumMod val="65000"/>
                    <a:lumOff val="35000"/>
                  </a:schemeClr>
                </a:solidFill>
              </a:rPr>
              <a:t>Samson était un homme à qui Dieu avait accordé une grâce et un appel particuliers.</a:t>
            </a:r>
            <a:r xmlns:a="http://schemas.openxmlformats.org/drawingml/2006/main">
              <a:rPr lang="fr"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Mais à cause de son arrogance,</a:t>
            </a:r>
          </a:p>
          <a:p>
            <a:pPr xmlns:a="http://schemas.openxmlformats.org/drawingml/2006/main" algn="ctr"/>
            <a:r xmlns:a="http://schemas.openxmlformats.org/drawingml/2006/main">
              <a:rPr lang="fr" altLang="ko-KR" sz="3200">
                <a:solidFill>
                  <a:schemeClr val="tx1">
                    <a:lumMod val="65000"/>
                    <a:lumOff val="35000"/>
                  </a:schemeClr>
                </a:solidFill>
              </a:rPr>
              <a:t>il les a tous perdus.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Nous sommes aussi les enfants bien-aimés de Dieu qui ont reçu la grâce et la mission de Dieu.</a:t>
            </a:r>
            <a:r xmlns:a="http://schemas.openxmlformats.org/drawingml/2006/main">
              <a:rPr lang="fr"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Par conséquent, nous devons nous humilier devant la Parole de Dieu.</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Dieu écoute et répond à nos prières sérieuses et véridiques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Non.</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17</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Le</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Mot</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de</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400"/>
              <a:t>Dix catastrophes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D’où vient le pouvoir de Samson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cheveux</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bras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jambe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oeil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fr" altLang="en-US" sz="2800">
                <a:solidFill>
                  <a:srgbClr val="FF0000"/>
                </a:solidFill>
              </a:rPr>
              <a:t>① </a:t>
            </a:r>
            <a:r xmlns:a="http://schemas.openxmlformats.org/drawingml/2006/main">
              <a:rPr lang="fr" altLang="ko-KR" sz="2800">
                <a:solidFill>
                  <a:srgbClr val="FF0000"/>
                </a:solidFill>
              </a:rPr>
              <a:t>cheveux</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La femme donna naissance à un garçon et l'appela Samson. Il grandit et l'Éternel le bénit,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r" altLang="ko-KR" sz="2800">
                <a:solidFill>
                  <a:schemeClr val="tx1">
                    <a:lumMod val="65000"/>
                    <a:lumOff val="35000"/>
                  </a:schemeClr>
                </a:solidFill>
              </a:rPr>
              <a:t>Juges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13h24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 27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t>Ruth, une femme au caractère noble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bg1">
                    <a:lumMod val="50000"/>
                  </a:schemeClr>
                </a:solidFill>
              </a:rPr>
              <a:t>Votre peuple sera mon peuple et votre Dieu mon Dieu.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Ruth</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Femme juive, Naomi a eu deux fils qui ont épousé des Gentils. Mais ses deux fils sont morts. Elle s'est donc retrouvée avec ses deux belles-filles veuves.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Naomi a décidé de retourner chez elle en Juda. Elle a dit à ses deux belles-filles de rentrer chez elles. Mais sa deuxième belle-fille n'est pas retournée dans sa ville natale, mais a suivi sa belle-mère pour vivre en 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Ruth a dû ramasser les restes de céréales pour vivre avec Naomi, car elle n'avait pas de mari pour gérer sa maison.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Elle ramassa par hasard les restes de blé dans un champ appartenant à Boaz. Boaz pensait qu'elle était une femme noble et il s'est marié avec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400">
                <a:solidFill>
                  <a:schemeClr val="tx1">
                    <a:lumMod val="65000"/>
                    <a:lumOff val="35000"/>
                  </a:schemeClr>
                </a:solidFill>
              </a:rPr>
              <a:t>Boaz a reçu Ruth et Naomi comme famille et a vécu une vie heureuse. À l’avenir, le roi David et Jésus étaient issus de la lignée de Boaz et de Ruth.</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solidFill>
                  <a:schemeClr val="tx1">
                    <a:lumMod val="65000"/>
                    <a:lumOff val="35000"/>
                  </a:schemeClr>
                </a:solidFill>
              </a:rPr>
              <a:t>Ruth était une gentille. C'était une femme bonne et sincère et elle servait bien sa belle-mère.</a:t>
            </a:r>
          </a:p>
          <a:p>
            <a:pPr xmlns:a="http://schemas.openxmlformats.org/drawingml/2006/main" algn="ctr"/>
            <a:r xmlns:a="http://schemas.openxmlformats.org/drawingml/2006/main">
              <a:rPr lang="fr" altLang="ko-KR" sz="3600">
                <a:solidFill>
                  <a:schemeClr val="tx1">
                    <a:lumMod val="65000"/>
                    <a:lumOff val="35000"/>
                  </a:schemeClr>
                </a:solidFill>
              </a:rPr>
              <a:t>Donc, elle a été bénie.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Nous devons aussi aider nos voisins</a:t>
            </a:r>
          </a:p>
          <a:p>
            <a:pPr xmlns:a="http://schemas.openxmlformats.org/drawingml/2006/main" algn="ctr"/>
            <a:r xmlns:a="http://schemas.openxmlformats.org/drawingml/2006/main">
              <a:rPr lang="fr" altLang="ko-KR" sz="3600">
                <a:solidFill>
                  <a:schemeClr val="tx1">
                    <a:lumMod val="65000"/>
                    <a:lumOff val="35000"/>
                  </a:schemeClr>
                </a:solidFill>
              </a:rPr>
              <a:t>et adorer Dieu</a:t>
            </a:r>
          </a:p>
          <a:p>
            <a:pPr xmlns:a="http://schemas.openxmlformats.org/drawingml/2006/main" algn="ctr"/>
            <a:r xmlns:a="http://schemas.openxmlformats.org/drawingml/2006/main">
              <a:rPr lang="fr" altLang="ko-KR" sz="3600">
                <a:solidFill>
                  <a:schemeClr val="tx1">
                    <a:lumMod val="65000"/>
                    <a:lumOff val="35000"/>
                  </a:schemeClr>
                </a:solidFill>
              </a:rPr>
              <a:t>avec un cœur bon et sincère.</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fr" altLang="ko-KR" sz="3600">
                <a:solidFill>
                  <a:schemeClr val="tx1">
                    <a:lumMod val="65000"/>
                    <a:lumOff val="35000"/>
                  </a:schemeClr>
                </a:solidFill>
              </a:rPr>
              <a:t>Et les Égyptiens sauront que je suis l'Éternel lorsque j'étendrai ma main contre l'Égypte et que j'en ferai sortir les Israélites.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ne regarde pas l’apparence extérieure mais regarde le cœur.</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Pourquoi Naomi est-elle revenue de Moab en Juda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parce qu'elle est tombée malade..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parce que son mari est décédé.</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parce que ses deux fils sont morts.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parce qu'elle voulait rencontrer sa famille.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③ </a:t>
            </a:r>
            <a:r xmlns:a="http://schemas.openxmlformats.org/drawingml/2006/main">
              <a:rPr lang="fr" altLang="ko-KR" sz="2800">
                <a:solidFill>
                  <a:srgbClr val="FF0000"/>
                </a:solidFill>
              </a:rPr>
              <a:t>parce que ses deux fils sont morts.</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bg1">
                    <a:lumMod val="50000"/>
                  </a:schemeClr>
                </a:solidFill>
              </a:rPr>
              <a:t>Votre peuple sera mon peuple et votre Dieu mon Dieu.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Ruth</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 28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400"/>
              <a:t>La prière d'Hannah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Et le jeune Samuel grandissait en stature et en grâce auprès de l'Éternel et des hommes.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1Samuel</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Hannah n'avait pas de fils. Alors, elle était si triste qu’elle a prié Dieu. « Oh, Dieu notre Père, si tu me donnes un fils, je le donnerai pour toi pour tous les jours de sa vie.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Dieu se souvint de sa prière et donna à Hannah un fils nommé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Hannah a donné à son fils d'adorer Dieu dans le temple comme elle priait auparavant.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Samuel vivait dans le temple et adorait Dieu. Il a reçu beaucoup de grâce des hommes et de Dieu.</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400">
                <a:solidFill>
                  <a:schemeClr val="tx1">
                    <a:lumMod val="65000"/>
                    <a:lumOff val="35000"/>
                  </a:schemeClr>
                </a:solidFill>
              </a:rPr>
              <a:t>Le petit Samuel a bien grandi pour devenir un jeune garçon. Puis, plus tard, il est devenu un prophète qui écoutait la voix de Dieu.</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Moïse a transmis l'ordre de Dieu au roi égyptien, Pharaon. "Voici ce que dit l'Eternel : Laisse partir mon peuple, afin qu'il m'adore."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solidFill>
                  <a:schemeClr val="tx1">
                    <a:lumMod val="65000"/>
                    <a:lumOff val="35000"/>
                  </a:schemeClr>
                </a:solidFill>
              </a:rPr>
              <a:t>Dieu a écouté toutes les prières d'Hannah, s'est souvenu d'elle et y a pleinement répondu.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Dieu écoute toutes nos prières.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C'est pourquoi nous devons prier</a:t>
            </a:r>
          </a:p>
          <a:p>
            <a:pPr xmlns:a="http://schemas.openxmlformats.org/drawingml/2006/main" algn="ctr"/>
            <a:r xmlns:a="http://schemas.openxmlformats.org/drawingml/2006/main">
              <a:rPr lang="fr" altLang="ko-KR" sz="3200">
                <a:solidFill>
                  <a:schemeClr val="tx1">
                    <a:lumMod val="65000"/>
                    <a:lumOff val="35000"/>
                  </a:schemeClr>
                </a:solidFill>
              </a:rPr>
              <a:t>sérieusement et honnêtement.</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a écouté notre prière et a répondu fidèlement.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Aujourd'hui</a:t>
            </a:r>
            <a:r xmlns:a="http://schemas.openxmlformats.org/drawingml/2006/main">
              <a:rPr lang="fr" altLang="en-US" sz="4000">
                <a:solidFill>
                  <a:srgbClr val="FF0000"/>
                </a:solidFill>
              </a:rPr>
              <a:t> </a:t>
            </a:r>
            <a:r xmlns:a="http://schemas.openxmlformats.org/drawingml/2006/main">
              <a:rPr lang="fr" altLang="ko-KR" sz="4000">
                <a:solidFill>
                  <a:srgbClr val="FF0000"/>
                </a:solidFill>
              </a:rPr>
              <a:t>Questionnaire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Pourquoi Hannah était-elle si triste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à cause de maux d'estomac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parce qu'il n'y avait pas d'argent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parce qu'il n'y a pas de fils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parce qu'elle était laide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③ </a:t>
            </a:r>
            <a:r xmlns:a="http://schemas.openxmlformats.org/drawingml/2006/main">
              <a:rPr lang="fr" altLang="ko-KR" sz="2800">
                <a:solidFill>
                  <a:srgbClr val="FF0000"/>
                </a:solidFill>
              </a:rPr>
              <a:t>parce qu'il n'y a pas de fils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Et le jeune Samuel grandissait en stature et en grâce auprès de l'Éternel et des hommes.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1Samuel</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Non.</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29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400"/>
              <a:t>Le roi Saül, le premier roi d'Israël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L'Éternel répondit : « Écoutez-les et donnez-leur un roi. » Alors Samuel dit aux hommes d'Israël : « Retournez chacun dans sa ville.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1Samuel</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8h22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"Nous avons besoin d'un roi!" Le peuple d’Israël demanda de leur donner un roi à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 Je leur donnerai un roi comme ils l'ont demandé. » Dieu répondit à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Dieu a envoyé Saül à Samuel. Dieu a permis à Samuel de verser de l'huile sur sa tête pour devenir roi d'Israël.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"Voici notre chef, Saul." Samuel a fait savoir aux Israélites que Dieu avait nommé Saül comme chef d’Israël.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"Certainement pas! Qui est dieu? Je suis un dieu. » Pharaon le refusa très fortement.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400">
                <a:solidFill>
                  <a:schemeClr val="tx1">
                    <a:lumMod val="65000"/>
                    <a:lumOff val="35000"/>
                  </a:schemeClr>
                </a:solidFill>
              </a:rPr>
              <a:t>Au début, Saül a bien dirigé les Israélites en obéissant fidèlement à la volonté de Dieu. Cependant, il est devenu un mauvais roi qui a trahi la volonté de Dieu à cause de son arrogance et de son orgueil.</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solidFill>
                  <a:schemeClr val="tx1">
                    <a:lumMod val="65000"/>
                    <a:lumOff val="35000"/>
                  </a:schemeClr>
                </a:solidFill>
              </a:rPr>
              <a:t>Au début, Saül était humble.</a:t>
            </a:r>
          </a:p>
          <a:p>
            <a:pPr xmlns:a="http://schemas.openxmlformats.org/drawingml/2006/main" algn="ctr"/>
            <a:r xmlns:a="http://schemas.openxmlformats.org/drawingml/2006/main">
              <a:rPr lang="fr" altLang="ko-KR" sz="3600">
                <a:solidFill>
                  <a:schemeClr val="tx1">
                    <a:lumMod val="65000"/>
                    <a:lumOff val="35000"/>
                  </a:schemeClr>
                </a:solidFill>
              </a:rPr>
              <a:t>Cependant, après qu'il soit devenu roi,</a:t>
            </a:r>
          </a:p>
          <a:p>
            <a:pPr xmlns:a="http://schemas.openxmlformats.org/drawingml/2006/main" algn="ctr"/>
            <a:r xmlns:a="http://schemas.openxmlformats.org/drawingml/2006/main">
              <a:rPr lang="fr" altLang="ko-KR" sz="3600">
                <a:solidFill>
                  <a:schemeClr val="tx1">
                    <a:lumMod val="65000"/>
                    <a:lumOff val="35000"/>
                  </a:schemeClr>
                </a:solidFill>
              </a:rPr>
              <a:t>il n'obéissait plus à la volonté de Dieu.</a:t>
            </a:r>
          </a:p>
          <a:p>
            <a:pPr xmlns:a="http://schemas.openxmlformats.org/drawingml/2006/main" algn="ctr"/>
            <a:r xmlns:a="http://schemas.openxmlformats.org/drawingml/2006/main">
              <a:rPr lang="fr" altLang="ko-KR" sz="3600">
                <a:solidFill>
                  <a:schemeClr val="tx1">
                    <a:lumMod val="65000"/>
                    <a:lumOff val="35000"/>
                  </a:schemeClr>
                </a:solidFill>
              </a:rPr>
              <a:t>Il est devenu arrogant et cupide.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Vous devez être continuellement humble lorsque votre Père Dieu vous élève.</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aime les humbles,</a:t>
            </a:r>
          </a:p>
          <a:p>
            <a:r xmlns:a="http://schemas.openxmlformats.org/drawingml/2006/main">
              <a:rPr lang="fr" altLang="ko-KR" sz="3600">
                <a:solidFill>
                  <a:schemeClr val="tx1">
                    <a:lumMod val="65000"/>
                    <a:lumOff val="35000"/>
                  </a:schemeClr>
                </a:solidFill>
              </a:rPr>
              <a:t>mais il rejette les orgueilleux.</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Qu’est-ce que les Israélites ont demandé à Samuel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nourriture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roi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La Parole de Dieu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maison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② </a:t>
            </a:r>
            <a:r xmlns:a="http://schemas.openxmlformats.org/drawingml/2006/main">
              <a:rPr lang="fr" altLang="ko-KR" sz="2800">
                <a:solidFill>
                  <a:srgbClr val="FF0000"/>
                </a:solidFill>
              </a:rPr>
              <a:t>roi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L'Éternel répondit : « Écoutez-les et donnez-leur un roi. » Alors Samuel dit aux hommes d'Israël : « Retournez chacun dans sa ville.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1Samuel</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8h22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Non.</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30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t>Jeune garçon, David qui a tué Goliath</a:t>
            </a:r>
            <a:r xmlns:a="http://schemas.openxmlformats.org/drawingml/2006/main">
              <a:rPr lang="fr"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David dit au Philistin : « Tu viens contre moi avec l'épée, la lance et le javelot, mais moi, je viens contre toi au nom de l'Éternel tout-puissant, le Dieu des armées d'Israël, que tu as défié.</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1Samuel</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17h45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500">
                <a:solidFill>
                  <a:schemeClr val="tx1">
                    <a:lumMod val="65000"/>
                    <a:lumOff val="35000"/>
                  </a:schemeClr>
                </a:solidFill>
              </a:rPr>
              <a:t>Il y avait un soldat géant appelé Goliath dans le camp des Philistins. Il a insulté le nom de Dieu en déclenchant une bagarre.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400">
                <a:solidFill>
                  <a:schemeClr val="tx1">
                    <a:lumMod val="65000"/>
                    <a:lumOff val="35000"/>
                  </a:schemeClr>
                </a:solidFill>
              </a:rPr>
              <a:t>Personne n’osait se battre contre lui parce qu’il le terrifiait.</a:t>
            </a:r>
          </a:p>
          <a:p>
            <a:r xmlns:a="http://schemas.openxmlformats.org/drawingml/2006/main">
              <a:rPr lang="fr" altLang="ko-KR" sz="2400">
                <a:solidFill>
                  <a:schemeClr val="tx1">
                    <a:lumMod val="65000"/>
                    <a:lumOff val="35000"/>
                  </a:schemeClr>
                </a:solidFill>
              </a:rPr>
              <a:t>À ce moment-là, le jeune garçon David dit au roi Saül : « J'irai le combattre. »</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"Je peux le vaincre si Dieu est avec moi."</a:t>
            </a:r>
          </a:p>
          <a:p>
            <a:r xmlns:a="http://schemas.openxmlformats.org/drawingml/2006/main">
              <a:rPr lang="fr" altLang="ko-KR" sz="2800">
                <a:solidFill>
                  <a:schemeClr val="tx1">
                    <a:lumMod val="65000"/>
                    <a:lumOff val="35000"/>
                  </a:schemeClr>
                </a:solidFill>
              </a:rPr>
              <a:t>David s'est approché de Goliath avec cinq pierres lisses.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Moïse a prié Dieu. "Seigneur, s'il te plaît, fais-moi savoir ce que tu feras à partir de maintenant."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500">
                <a:solidFill>
                  <a:schemeClr val="tx1">
                    <a:lumMod val="65000"/>
                    <a:lumOff val="35000"/>
                  </a:schemeClr>
                </a:solidFill>
              </a:rPr>
              <a:t>» David a dit à Goliath qui est venu contre lui avec l'épée et la lance. « Je combats contre toi au nom de Yahweh Dieu ! »</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600">
                <a:solidFill>
                  <a:schemeClr val="tx1">
                    <a:lumMod val="65000"/>
                    <a:lumOff val="35000"/>
                  </a:schemeClr>
                </a:solidFill>
              </a:rPr>
              <a:t>David jeta une pierre et frappa Goliath au front.</a:t>
            </a:r>
          </a:p>
          <a:p>
            <a:r xmlns:a="http://schemas.openxmlformats.org/drawingml/2006/main">
              <a:rPr lang="fr" altLang="ko-KR" sz="2600">
                <a:solidFill>
                  <a:schemeClr val="tx1">
                    <a:lumMod val="65000"/>
                    <a:lumOff val="35000"/>
                  </a:schemeClr>
                </a:solidFill>
              </a:rPr>
              <a:t>David a remporté la victoire dans cette bataille avec l'aide de Dieu.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solidFill>
                  <a:schemeClr val="tx1">
                    <a:lumMod val="65000"/>
                    <a:lumOff val="35000"/>
                  </a:schemeClr>
                </a:solidFill>
              </a:rPr>
              <a:t>Les soldats israéliens avaient peur</a:t>
            </a:r>
            <a:r xmlns:a="http://schemas.openxmlformats.org/drawingml/2006/main">
              <a:rPr lang="fr" altLang="en-US" sz="3200">
                <a:solidFill>
                  <a:schemeClr val="tx1">
                    <a:lumMod val="65000"/>
                    <a:lumOff val="35000"/>
                  </a:schemeClr>
                </a:solidFill>
              </a:rPr>
              <a:t> </a:t>
            </a:r>
            <a:r xmlns:a="http://schemas.openxmlformats.org/drawingml/2006/main">
              <a:rPr lang="fr" altLang="ko-KR" sz="3200">
                <a:solidFill>
                  <a:schemeClr val="tx1">
                    <a:lumMod val="65000"/>
                    <a:lumOff val="35000"/>
                  </a:schemeClr>
                </a:solidFill>
              </a:rPr>
              <a:t>du géant Goliath. Ils avaient peur de lui.</a:t>
            </a:r>
          </a:p>
          <a:p>
            <a:pPr xmlns:a="http://schemas.openxmlformats.org/drawingml/2006/main" algn="ctr"/>
            <a:r xmlns:a="http://schemas.openxmlformats.org/drawingml/2006/main">
              <a:rPr lang="fr" altLang="ko-KR" sz="3200">
                <a:solidFill>
                  <a:schemeClr val="tx1">
                    <a:lumMod val="65000"/>
                    <a:lumOff val="35000"/>
                  </a:schemeClr>
                </a:solidFill>
              </a:rPr>
              <a:t>Cependant, David, qui croyait en la protection de Dieu, s'est battu courageusement contre lui et l'a vaincu.</a:t>
            </a:r>
          </a:p>
          <a:p>
            <a:pPr xmlns:a="http://schemas.openxmlformats.org/drawingml/2006/main" algn="ctr"/>
            <a:r xmlns:a="http://schemas.openxmlformats.org/drawingml/2006/main">
              <a:rPr lang="fr" altLang="ko-KR" sz="3200">
                <a:solidFill>
                  <a:schemeClr val="tx1">
                    <a:lumMod val="65000"/>
                    <a:lumOff val="35000"/>
                  </a:schemeClr>
                </a:solidFill>
              </a:rPr>
              <a:t>Nous devrions croire que Dieu nous protège toujours. Nous pouvons avoir du courage en croyant que Dieu nous protégera en toutes circonstances.</a:t>
            </a:r>
          </a:p>
          <a:p>
            <a:pPr xmlns:a="http://schemas.openxmlformats.org/drawingml/2006/main" algn="ctr"/>
            <a:r xmlns:a="http://schemas.openxmlformats.org/drawingml/2006/main">
              <a:rPr lang="fr" altLang="ko-KR" sz="3200">
                <a:solidFill>
                  <a:schemeClr val="tx1">
                    <a:lumMod val="65000"/>
                    <a:lumOff val="35000"/>
                  </a:schemeClr>
                </a:solidFill>
              </a:rPr>
              <a:t>Le courage qui vient de la croyance en Dieu peut vaincre toute peur.</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donne la victoire à ceux qui combattent pour Lui.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Qu’est-ce que David a lancé sur Goliath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épée</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lance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pierre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bouclier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③ </a:t>
            </a:r>
            <a:r xmlns:a="http://schemas.openxmlformats.org/drawingml/2006/main">
              <a:rPr lang="fr" altLang="ko-KR" sz="2800">
                <a:solidFill>
                  <a:srgbClr val="FF0000"/>
                </a:solidFill>
              </a:rPr>
              <a:t>pierre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David dit au Philistin : « Tu viens contre moi avec l'épée, la lance et le javelot, mais moi, je viens contre toi au nom de l'Éternel tout-puissant, le Dieu des armées d'Israël, que tu as défié.</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1Samuel</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17h45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700">
                <a:solidFill>
                  <a:schemeClr val="tx1">
                    <a:lumMod val="65000"/>
                    <a:lumOff val="35000"/>
                  </a:schemeClr>
                </a:solidFill>
              </a:rPr>
              <a:t>Dieu a laissé tomber dix désastres sur toute la terre d’Égypte. Le peuple égyptien et Pharaon savent désormais qui est le vrai Dieu.</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«Moïse, sors immédiatement d’Egypte avec tous tes Israélites.» Pharaon n’avait d’autre choix que de les laisser partir.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solidFill>
                  <a:schemeClr val="tx1">
                    <a:lumMod val="65000"/>
                    <a:lumOff val="35000"/>
                  </a:schemeClr>
                </a:solidFill>
              </a:rPr>
              <a:t>Pharaon pensait qu’il était le plus fort en ignorant Dieu.</a:t>
            </a:r>
            <a:r xmlns:a="http://schemas.openxmlformats.org/drawingml/2006/main">
              <a:rPr lang="fr"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Il a donc dû subir de grandes catastrophes.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Nous devons reconnaître que Dieu est le Tout-Puissant et non nous.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Quand l'Éternel vit qu'il était allé voir, Dieu l'appela</a:t>
            </a:r>
          </a:p>
          <a:p>
            <a:r xmlns:a="http://schemas.openxmlformats.org/drawingml/2006/main">
              <a:rPr lang="fr" altLang="ko-KR" sz="3600">
                <a:solidFill>
                  <a:schemeClr val="tx1">
                    <a:lumMod val="65000"/>
                    <a:lumOff val="35000"/>
                  </a:schemeClr>
                </a:solidFill>
              </a:rPr>
              <a:t>de l'intérieur de la brousse,</a:t>
            </a:r>
          </a:p>
          <a:p>
            <a:r xmlns:a="http://schemas.openxmlformats.org/drawingml/2006/main">
              <a:rPr lang="fr" altLang="ko-KR" sz="3600">
                <a:solidFill>
                  <a:schemeClr val="tx1">
                    <a:lumMod val="65000"/>
                    <a:lumOff val="35000"/>
                  </a:schemeClr>
                </a:solidFill>
              </a:rPr>
              <a:t>"Moïse ! Moïse !" Et Moïse dit : « Me voici. »</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est différent des idoles ou d’autres faux dieux.</a:t>
            </a:r>
          </a:p>
          <a:p>
            <a:r xmlns:a="http://schemas.openxmlformats.org/drawingml/2006/main">
              <a:rPr lang="fr" altLang="ko-KR" sz="3600">
                <a:solidFill>
                  <a:schemeClr val="tx1">
                    <a:lumMod val="65000"/>
                    <a:lumOff val="35000"/>
                  </a:schemeClr>
                </a:solidFill>
              </a:rPr>
              <a:t>Dieu est vivant et travaille avec sa toute-puissance.</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Combien de désastres Dieu a-t-il laissé tomber sur l’Égypte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cinq</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sept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douze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dix</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④ </a:t>
            </a:r>
            <a:r xmlns:a="http://schemas.openxmlformats.org/drawingml/2006/main">
              <a:rPr lang="fr" altLang="ko-KR" sz="2800">
                <a:solidFill>
                  <a:srgbClr val="FF0000"/>
                </a:solidFill>
              </a:rPr>
              <a:t>dix</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fr" altLang="ko-KR" sz="3600">
                <a:solidFill>
                  <a:schemeClr val="tx1">
                    <a:lumMod val="65000"/>
                    <a:lumOff val="35000"/>
                  </a:schemeClr>
                </a:solidFill>
              </a:rPr>
              <a:t>Et les Égyptiens sauront que je suis l'Éternel lorsque j'étendrai ma main contre l'Égypte et que j'en ferai sortir les Israélites.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NON. 18</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400"/>
              <a:t>Un pilier de nuage</a:t>
            </a:r>
          </a:p>
          <a:p>
            <a:pPr xmlns:a="http://schemas.openxmlformats.org/drawingml/2006/main" algn="ctr"/>
            <a:r xmlns:a="http://schemas.openxmlformats.org/drawingml/2006/main">
              <a:rPr lang="fr" altLang="ko-KR" sz="4400"/>
              <a:t>et Une colonne de feu</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Le jour, l'Éternel les précédait dans une colonne de nuée pour les guider sur leur chemin et la nuit dans une colonne de feu pour les éclairer, afin qu'ils puissent voyager de jour comme de nuit.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 13 :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Le peuple israélite a vécu en Égypte pendant 430 ans. Ils quittèrent l'Égypte pour retourner à la terre promise – Canaan – à la fin des 430 ans.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 Comment pouvons-nous trouver le bon chemin ? », « Et si nous rencontrons de mauvaises personnes en chemin ? » Ils s'inquiétaient beaucoup.</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À ce moment-là, Dieu leur montra la preuve qu’il les guidait. C'était la colonne de nuage.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La nuit, c'est devenu une colonne de feu. Ainsi, Dieu les guidait nuit et jour.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400">
                <a:solidFill>
                  <a:schemeClr val="tx1">
                    <a:lumMod val="65000"/>
                    <a:lumOff val="35000"/>
                  </a:schemeClr>
                </a:solidFill>
              </a:rPr>
              <a:t>« Nous n’avons pas peur, car Dieu est avec nous ! » Le peuple israélite a remercié Dieu de l’avoir guidé avec la colonne de nuée et la colonne de feu.</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fr" altLang="ko-KR" sz="2800">
                <a:solidFill>
                  <a:schemeClr val="tx1">
                    <a:lumMod val="65000"/>
                    <a:lumOff val="35000"/>
                  </a:schemeClr>
                </a:solidFill>
              </a:rPr>
              <a:t>Un jour, lorsque Moïse vit un Égyptien battre un Israélite, il se mit en colère, prit parti pour son peuple et tua l'Égyptien.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Aujourd'hui</a:t>
            </a:r>
            <a:r xmlns:a="http://schemas.openxmlformats.org/drawingml/2006/main">
              <a:rPr lang="fr" altLang="en-US" sz="4000">
                <a:solidFill>
                  <a:srgbClr val="FF0000"/>
                </a:solidFill>
              </a:rPr>
              <a:t> </a:t>
            </a:r>
            <a:r xmlns:a="http://schemas.openxmlformats.org/drawingml/2006/main">
              <a:rPr lang="fr" altLang="ko-KR" sz="4000">
                <a:solidFill>
                  <a:srgbClr val="FF0000"/>
                </a:solidFill>
              </a:rPr>
              <a:t>leçon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solidFill>
                  <a:schemeClr val="tx1">
                    <a:lumMod val="65000"/>
                    <a:lumOff val="35000"/>
                  </a:schemeClr>
                </a:solidFill>
              </a:rPr>
              <a:t>Lorsque de nombreux Israélites traversèrent un désert dangereux, Dieu leur montra la preuve qu’Il les guidait et les protégeait avec la colonne de nuée et la colonne de feu.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Maintenant, Dieu est avec moi et me protège. Rendons grâce à Dieu.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est toujours avec nous.</a:t>
            </a:r>
          </a:p>
          <a:p>
            <a:r xmlns:a="http://schemas.openxmlformats.org/drawingml/2006/main">
              <a:rPr lang="fr" altLang="ko-KR" sz="3600">
                <a:solidFill>
                  <a:schemeClr val="tx1">
                    <a:lumMod val="65000"/>
                    <a:lumOff val="35000"/>
                  </a:schemeClr>
                </a:solidFill>
              </a:rPr>
              <a:t>Et il nous protège nuit et jour.</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Lorsque le peuple israélite a quitté l’Égypte, par quoi Dieu les a-t-il guidés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la colonne de nuée et la colonne de feu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oiseau et poisson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soleil et lune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chien et chat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① </a:t>
            </a:r>
            <a:r xmlns:a="http://schemas.openxmlformats.org/drawingml/2006/main">
              <a:rPr lang="fr" altLang="ko-KR" sz="2800">
                <a:solidFill>
                  <a:srgbClr val="FF0000"/>
                </a:solidFill>
              </a:rPr>
              <a:t>la colonne de nuée et la colonne de feu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Le jour, l'Éternel les précédait dans une colonne de nuée pour les guider sur leur chemin et la nuit dans une colonne de feu pour les éclairer, afin qu'ils puissent voyager de jour comme de nuit.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 13 :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N°19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400"/>
              <a:t>Israélites traversant la mer divisée sur terre sèche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Alors Moïse étendit sa main sur la mer, et toute la nuit, l'Éternel repoussa la mer avec un fort vent d'est et la transforma en terre ferme. Les eaux étaient divisées,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14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Moïse et les Israélites rencontrèrent la mer Rouge en route vers Canaan.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Les Egyptiens ont poursuivi les Israélites pour les rattraper.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Et puis, il s’est produit une chose merveilleuse ! Dieu a laissé la mer Rouge se diviser et les Israélites la traverser sur la terre ferme.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Les soldats égyptiens les ont poursuivis, mais la mer est revenue, tous les soldats égyptiens ont été inondés dans la mer. Aucun d’eux n’a survécu.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fr" altLang="ko-KR" sz="2800">
                <a:solidFill>
                  <a:schemeClr val="tx1">
                    <a:lumMod val="65000"/>
                    <a:lumOff val="35000"/>
                  </a:schemeClr>
                </a:solidFill>
              </a:rPr>
              <a:t>Lorsque Pharaon entendit cela, Moïse eut peur de lui et s'enfuit du palais égyptien et alla vivre dans le désert de Madian.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Nous remercions Dieu de nous avoir sauvés ! Tous les Israélites chantaient des chants joyeux avec grand plaisir.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solidFill>
                  <a:schemeClr val="tx1">
                    <a:lumMod val="65000"/>
                    <a:lumOff val="35000"/>
                  </a:schemeClr>
                </a:solidFill>
              </a:rPr>
              <a:t>Dieu a sauvé les Israélites de leur situation désespérée.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J'étais aussi dans la situation de mourir à cause du péché, mais Dieu a envoyé Jésus pour me sauver !</a:t>
            </a:r>
          </a:p>
          <a:p>
            <a:pPr xmlns:a="http://schemas.openxmlformats.org/drawingml/2006/main" algn="ctr"/>
            <a:r xmlns:a="http://schemas.openxmlformats.org/drawingml/2006/main">
              <a:rPr lang="fr" altLang="ko-KR" sz="3600">
                <a:solidFill>
                  <a:schemeClr val="tx1">
                    <a:lumMod val="65000"/>
                    <a:lumOff val="35000"/>
                  </a:schemeClr>
                </a:solidFill>
              </a:rPr>
              <a:t>Dieu m'a sauvé de la mort éternelle !</a:t>
            </a:r>
          </a:p>
          <a:p>
            <a:pPr xmlns:a="http://schemas.openxmlformats.org/drawingml/2006/main" algn="ctr"/>
            <a:r xmlns:a="http://schemas.openxmlformats.org/drawingml/2006/main">
              <a:rPr lang="fr" altLang="ko-KR" sz="3600">
                <a:solidFill>
                  <a:schemeClr val="tx1">
                    <a:lumMod val="65000"/>
                    <a:lumOff val="35000"/>
                  </a:schemeClr>
                </a:solidFill>
              </a:rPr>
              <a:t>Oh, Dieu notre Père, merci beaucoup !</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 est?</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est notre sauveur qui sauve son peuple d'une manière merveilleuse.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Comment les Israélites ont-ils traversé la mer Rouge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Dieu leur a envoyé un grand navire.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Dieu les a laissés marcher sur l'eau de mer.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Dieu a divisé la mer Rouge et les a laissés continuer</a:t>
            </a:r>
          </a:p>
          <a:p>
            <a:r xmlns:a="http://schemas.openxmlformats.org/drawingml/2006/main">
              <a:rPr lang="fr" altLang="ko-KR" sz="2800">
                <a:solidFill>
                  <a:schemeClr val="tx1">
                    <a:lumMod val="65000"/>
                    <a:lumOff val="35000"/>
                  </a:schemeClr>
                </a:solidFill>
              </a:rPr>
              <a:t>le sol sec.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Dieu les a laissés voler au-dessus de la mer.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③ </a:t>
            </a:r>
            <a:r xmlns:a="http://schemas.openxmlformats.org/drawingml/2006/main">
              <a:rPr lang="fr" altLang="ko-KR" sz="2800">
                <a:solidFill>
                  <a:srgbClr val="FF0000"/>
                </a:solidFill>
              </a:rPr>
              <a:t>Dieu a divisé la mer Rouge et les a laissés continuer</a:t>
            </a:r>
          </a:p>
          <a:p>
            <a:r xmlns:a="http://schemas.openxmlformats.org/drawingml/2006/main">
              <a:rPr lang="fr" altLang="ko-KR" sz="2800">
                <a:solidFill>
                  <a:srgbClr val="FF0000"/>
                </a:solidFill>
              </a:rPr>
              <a:t>le sol sec.</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Alors Moïse étendit sa main sur la mer, et toute la nuit, l'Éternel repoussa la mer avec un fort vent d'est et la transforma en terre ferme. Les eaux étaient divisées,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14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 20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t>Dieu qui a laissé tomber la viande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bg1">
                    <a:lumMod val="50000"/>
                  </a:schemeClr>
                </a:solidFill>
              </a:rPr>
              <a:t>" J'ai entendu les grognements des Israélites. Dis-leur : 'Au crépuscule, vous mangerez de la viande, et le matin vous serez rassasié de pain. Alors vous saurez que je suis l'Éternel, votre Dieu.'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16h12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Les Israélites n'avaient pas de nourriture dans le désert. Puis ils se plaignirent contre Moïse et Dieu.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Alors le Seigneur dit à Moïse. «Je ferai tomber pour toi la nourriture du ciel.»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Au matin, de minces flocons ressemblant à du givre sont apparus sur le sol du désert.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fr" altLang="ko-KR" sz="2800">
                <a:solidFill>
                  <a:schemeClr val="tx1">
                    <a:lumMod val="65000"/>
                    <a:lumOff val="35000"/>
                  </a:schemeClr>
                </a:solidFill>
              </a:rPr>
              <a:t>Moïse a vécu comme berger pendant 40 ans et à la fin il a eu 80 ans.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Le soir, des cailles les envahirent, tombèrent et couvrirent le camp. Ils les ramassaient, les cuisinaient et les mangeaient. Ils ne mouraient pas de faim, même dans le désert.</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600">
                <a:solidFill>
                  <a:schemeClr val="tx1">
                    <a:lumMod val="65000"/>
                    <a:lumOff val="35000"/>
                  </a:schemeClr>
                </a:solidFill>
              </a:rPr>
              <a:t>"Merci Dieu!" Moïse et le peuple israélite étaient émerveillés par la toute-puissance de Dieu.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solidFill>
                  <a:schemeClr val="tx1">
                    <a:lumMod val="65000"/>
                    <a:lumOff val="35000"/>
                  </a:schemeClr>
                </a:solidFill>
              </a:rPr>
              <a:t>Dieu a fourni à son peuple la nourriture quotidienne d'une manière étonnante et par sa puissance toute-puissante, même dans le désert où il n'en trouvait pas.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Nous croyons que Dieu pourvoira fidèlement à nos besoins selon sa merveilleuse voie.</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 est?</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Il est un Dieu merveilleux qui connaît nos besoins à l’avance et y pourvoit à sa manière étonnante.</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Qu’est-ce que Dieu a prévu pour son peuple affamé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Manne et Caille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Pain et lait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Viande et eau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Riz et soupe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① </a:t>
            </a:r>
            <a:r xmlns:a="http://schemas.openxmlformats.org/drawingml/2006/main">
              <a:rPr lang="fr" altLang="ko-KR" sz="2800">
                <a:solidFill>
                  <a:srgbClr val="FF0000"/>
                </a:solidFill>
              </a:rPr>
              <a:t>Manne et Caille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bg1">
                    <a:lumMod val="50000"/>
                  </a:schemeClr>
                </a:solidFill>
              </a:rPr>
              <a:t>" J'ai entendu les grognements des Israélites. Dis-leur : 'Au crépuscule, vous mangerez de la viande, et le matin vous serez rassasié de pain. Alors vous saurez que je suis l'Éternel, votre Dieu.'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16h12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fr" altLang="ko-KR" b="1">
                <a:solidFill>
                  <a:schemeClr val="tx1">
                    <a:lumMod val="50000"/>
                    <a:lumOff val="50000"/>
                  </a:schemeClr>
                </a:solidFill>
              </a:rPr>
              <a:t>Non.</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21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fr" altLang="ko-KR" sz="4000"/>
              <a:t>Les dix Commandements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Moïse resta là avec l'Éternel quarante jours et quarante nuits sans manger</a:t>
            </a:r>
          </a:p>
          <a:p>
            <a:r xmlns:a="http://schemas.openxmlformats.org/drawingml/2006/main">
              <a:rPr lang="fr" altLang="ko-KR" sz="3600">
                <a:solidFill>
                  <a:schemeClr val="tx1">
                    <a:lumMod val="65000"/>
                    <a:lumOff val="35000"/>
                  </a:schemeClr>
                </a:solidFill>
              </a:rPr>
              <a:t>du pain ou de l'eau potable. Et il écrivit sur les tablettes les paroles de l'alliance : les dix commandements.</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r" altLang="ko-KR" sz="2800">
                <a:solidFill>
                  <a:schemeClr val="tx1">
                    <a:lumMod val="65000"/>
                    <a:lumOff val="35000"/>
                  </a:schemeClr>
                </a:solidFill>
              </a:rPr>
              <a:t>Exode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fr" altLang="ko-KR" sz="2800">
                <a:solidFill>
                  <a:schemeClr val="tx1">
                    <a:lumMod val="65000"/>
                    <a:lumOff val="35000"/>
                  </a:schemeClr>
                </a:solidFill>
              </a:rPr>
              <a:t>Le peuple israélite est arrivé au mont Horeb (le mont Sinaï). La gloire du Seigneur Dieu était pleine sur le Mont Sinaï (Mont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fr" altLang="ko-KR" sz="2800">
                <a:solidFill>
                  <a:schemeClr val="tx1">
                    <a:lumMod val="65000"/>
                    <a:lumOff val="35000"/>
                  </a:schemeClr>
                </a:solidFill>
              </a:rPr>
              <a:t>Dieu dit à Moïse : « Monte vers moi sur la montagne. » Moïse monta sur la montagne de Dieu.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fr" altLang="ko-KR" sz="2800">
                <a:solidFill>
                  <a:schemeClr val="tx1">
                    <a:lumMod val="65000"/>
                    <a:lumOff val="35000"/>
                  </a:schemeClr>
                </a:solidFill>
              </a:rPr>
              <a:t>Un jour, Dieu l'appela dans le buisson ardent et lui dit : «Je t'envoie vers Pharaon pour sauver mon peuple, les Israélites, d'Egypte.»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fr" altLang="ko-KR" sz="2800">
                <a:solidFill>
                  <a:schemeClr val="tx1">
                    <a:lumMod val="65000"/>
                    <a:lumOff val="35000"/>
                  </a:schemeClr>
                </a:solidFill>
              </a:rPr>
              <a:t>Le Seigneur Dieu s'est réuni sur le mont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fr" altLang="ko-KR" sz="2800">
                <a:solidFill>
                  <a:schemeClr val="tx1">
                    <a:lumMod val="65000"/>
                    <a:lumOff val="35000"/>
                  </a:schemeClr>
                </a:solidFill>
              </a:rPr>
              <a:t>Dieu a donné à Moïse les tables de pierre. Dieu y écrivit les lois et les commandements que les Israélites devaient respecter : les dix commandements.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fr" altLang="ko-KR" sz="2600">
                <a:solidFill>
                  <a:schemeClr val="tx1">
                    <a:lumMod val="65000"/>
                    <a:lumOff val="35000"/>
                  </a:schemeClr>
                </a:solidFill>
              </a:rPr>
              <a:t>« Merci, Seigneur, de nous avoir donné les lois. »</a:t>
            </a:r>
          </a:p>
          <a:p>
            <a:r xmlns:a="http://schemas.openxmlformats.org/drawingml/2006/main">
              <a:rPr lang="fr" altLang="ko-KR" sz="2600">
                <a:solidFill>
                  <a:schemeClr val="tx1">
                    <a:lumMod val="65000"/>
                    <a:lumOff val="35000"/>
                  </a:schemeClr>
                </a:solidFill>
              </a:rPr>
              <a:t>Moïse pensa : « Je délivrerai et enseignerai ces précieux dix commandements.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fr" altLang="ko-KR" sz="3200">
                <a:solidFill>
                  <a:schemeClr val="tx1">
                    <a:lumMod val="65000"/>
                    <a:lumOff val="35000"/>
                  </a:schemeClr>
                </a:solidFill>
              </a:rPr>
              <a:t>Les Dix Commandements sont les précieuses règles que Dieu a données pour notre vie.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Lorsque nous obéissons aux lois de Dieu, Dieu sera satisfait de notre vie.</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Dieu nous a donné les lois et les dix commandements.</a:t>
            </a:r>
          </a:p>
          <a:p>
            <a:endParaRPr lang="en-US" altLang="ko-KR" sz="3600">
              <a:solidFill>
                <a:schemeClr val="tx1">
                  <a:lumMod val="65000"/>
                  <a:lumOff val="35000"/>
                </a:schemeClr>
              </a:solidFill>
            </a:endParaRPr>
          </a:p>
          <a:p>
            <a:r xmlns:a="http://schemas.openxmlformats.org/drawingml/2006/main">
              <a:rPr lang="fr" altLang="ko-KR" sz="3600">
                <a:solidFill>
                  <a:schemeClr val="tx1">
                    <a:lumMod val="65000"/>
                    <a:lumOff val="35000"/>
                  </a:schemeClr>
                </a:solidFill>
              </a:rPr>
              <a:t>Dieu s'est fait connaître à nous à travers ces lois et commandements.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fr" altLang="ko-KR" sz="3200">
                <a:solidFill>
                  <a:schemeClr val="tx1">
                    <a:lumMod val="65000"/>
                    <a:lumOff val="35000"/>
                  </a:schemeClr>
                </a:solidFill>
              </a:rPr>
              <a:t>Où Dieu a-t-il écrit les Dix Commandements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Tablette en bois</a:t>
            </a:r>
            <a:r xmlns:a="http://schemas.openxmlformats.org/drawingml/2006/main">
              <a:rPr lang="fr"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Boue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tablette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Papier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Tablette de pierre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fr" altLang="en-US" sz="2800">
                <a:solidFill>
                  <a:srgbClr val="FF0000"/>
                </a:solidFill>
              </a:rPr>
              <a:t>④ </a:t>
            </a:r>
            <a:r xmlns:a="http://schemas.openxmlformats.org/drawingml/2006/main">
              <a:rPr lang="fr" altLang="ko-KR" sz="2800">
                <a:solidFill>
                  <a:srgbClr val="FF0000"/>
                </a:solidFill>
              </a:rPr>
              <a:t>Tablette de pierre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Moïse resta là avec l'Éternel quarante jours et quarante nuits sans manger</a:t>
            </a:r>
          </a:p>
          <a:p>
            <a:r xmlns:a="http://schemas.openxmlformats.org/drawingml/2006/main">
              <a:rPr lang="fr" altLang="ko-KR" sz="3600">
                <a:solidFill>
                  <a:schemeClr val="tx1">
                    <a:lumMod val="65000"/>
                    <a:lumOff val="35000"/>
                  </a:schemeClr>
                </a:solidFill>
              </a:rPr>
              <a:t>du pain ou de l'eau potable. Et il écrivit sur les tablettes les paroles de l'alliance : les dix commandements.</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r" altLang="ko-KR" sz="2800">
                <a:solidFill>
                  <a:schemeClr val="tx1">
                    <a:lumMod val="65000"/>
                    <a:lumOff val="35000"/>
                  </a:schemeClr>
                </a:solidFill>
              </a:rPr>
              <a:t>Exode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N°22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400"/>
              <a:t>Le veau d'or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bg1">
                    <a:lumMod val="50000"/>
                  </a:schemeClr>
                </a:solidFill>
              </a:rPr>
              <a:t>Il a pris ce qu'ils lui ont donné et en a fait une idole en forme</a:t>
            </a:r>
          </a:p>
          <a:p>
            <a:r xmlns:a="http://schemas.openxmlformats.org/drawingml/2006/main">
              <a:rPr lang="fr" altLang="ko-KR" sz="3600">
                <a:solidFill>
                  <a:schemeClr val="bg1">
                    <a:lumMod val="50000"/>
                  </a:schemeClr>
                </a:solidFill>
              </a:rPr>
              <a:t>d'un veau, en le façonnant avec un outil. Alors ils dirent : « Ce sont tes dieux, ô Israël, qui t'ont fait monter d'Egypte. »</a:t>
            </a:r>
          </a:p>
          <a:p>
            <a:r xmlns:a="http://schemas.openxmlformats.org/drawingml/2006/main">
              <a:rPr lang="fr"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Quand Moïse ne descendit pas de la Montagne aussi longtemps, ils se sentirent mal à l'aise. « Nous avons besoin que notre Dieu nous conduise à la place de Moïse.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fr" altLang="ko-KR" sz="2600">
                <a:solidFill>
                  <a:schemeClr val="tx1">
                    <a:lumMod val="65000"/>
                    <a:lumOff val="35000"/>
                  </a:schemeClr>
                </a:solidFill>
              </a:rPr>
              <a:t>Moïse est revenu en Égypte pour sauver son peuple, les Israélites, tenant le bâton que Dieu lui avait donné.</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Alors, ils fabriquèrent un veau d’or et l’adorèrent comme leur dieu pour les conduire.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Moïse, qui descendait avec les Dix Commandements, était tellement en colère.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Dieu était furieux contre eux. «Je vais les détruire. Alors je ferai de toi une grande nation.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600">
                <a:solidFill>
                  <a:schemeClr val="tx1">
                    <a:lumMod val="65000"/>
                    <a:lumOff val="35000"/>
                  </a:schemeClr>
                </a:solidFill>
              </a:rPr>
              <a:t>Mais Moïse a prié Dieu de leur pardonner sérieusement. Dieu a entendu la prière de Moïse et leur a pardonné.</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Aujourd'hui</a:t>
            </a:r>
            <a:r xmlns:a="http://schemas.openxmlformats.org/drawingml/2006/main">
              <a:rPr lang="fr" altLang="en-US" sz="4000">
                <a:solidFill>
                  <a:srgbClr val="FF0000"/>
                </a:solidFill>
              </a:rPr>
              <a:t> </a:t>
            </a:r>
            <a:r xmlns:a="http://schemas.openxmlformats.org/drawingml/2006/main">
              <a:rPr lang="fr" altLang="ko-KR" sz="4000">
                <a:solidFill>
                  <a:srgbClr val="FF0000"/>
                </a:solidFill>
              </a:rPr>
              <a:t>Leçon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solidFill>
                  <a:schemeClr val="tx1">
                    <a:lumMod val="65000"/>
                    <a:lumOff val="35000"/>
                  </a:schemeClr>
                </a:solidFill>
              </a:rPr>
              <a:t>Ce que Dieu déteste le plus, c’est d’adorer d’autres dieux à sa place.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Vous ne vous fabriquerez aucune idole à tout prix.</a:t>
            </a:r>
          </a:p>
          <a:p>
            <a:pPr xmlns:a="http://schemas.openxmlformats.org/drawingml/2006/main" algn="ctr"/>
            <a:r xmlns:a="http://schemas.openxmlformats.org/drawingml/2006/main">
              <a:rPr lang="fr" altLang="ko-KR" sz="3600">
                <a:solidFill>
                  <a:schemeClr val="tx1">
                    <a:lumMod val="65000"/>
                    <a:lumOff val="35000"/>
                  </a:schemeClr>
                </a:solidFill>
              </a:rPr>
              <a:t>Quoi qu’il arrive, vous ne vous prosternerez pas devant eux et ne les adorerez pas.</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solidFill>
                  <a:srgbClr val="FF0000"/>
                </a:solidFill>
              </a:rPr>
              <a:t>Dieu?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déteste le plus l’adoration des idoles à sa place.</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Quelle idole les Israélites ont-ils fabriquée pour commettre des péchés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Doré</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Aigle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Veau d'Or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Veau d'argent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Argent</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Aigle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② </a:t>
            </a:r>
            <a:r xmlns:a="http://schemas.openxmlformats.org/drawingml/2006/main">
              <a:rPr lang="fr" altLang="ko-KR" sz="2800">
                <a:solidFill>
                  <a:srgbClr val="FF0000"/>
                </a:solidFill>
              </a:rPr>
              <a:t>Veau d'Or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bg1">
                    <a:lumMod val="50000"/>
                  </a:schemeClr>
                </a:solidFill>
              </a:rPr>
              <a:t>Il a pris ce qu'ils lui ont donné et en a fait une idole en forme</a:t>
            </a:r>
          </a:p>
          <a:p>
            <a:r xmlns:a="http://schemas.openxmlformats.org/drawingml/2006/main">
              <a:rPr lang="fr" altLang="ko-KR" sz="3600">
                <a:solidFill>
                  <a:schemeClr val="bg1">
                    <a:lumMod val="50000"/>
                  </a:schemeClr>
                </a:solidFill>
              </a:rPr>
              <a:t>d'un veau, en le façonnant avec un outil. Alors ils dirent : « Ce sont tes dieux, ô Israël, qui t'ont fait monter d'Egypte. »</a:t>
            </a:r>
          </a:p>
          <a:p>
            <a:r xmlns:a="http://schemas.openxmlformats.org/drawingml/2006/main">
              <a:rPr lang="fr"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Exode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 23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400"/>
              <a:t>La Maison de Dieu (Tabernacle) dans le désert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bg1">
                    <a:lumMod val="50000"/>
                  </a:schemeClr>
                </a:solidFill>
              </a:rPr>
              <a:t>Le jour où le tabernacle, la Tente du Témoignage, fut dressé, la nuée le recouvrit. Du soir au matin, la nuée au-dessus du tabernacle ressemblait à du feu.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Nombres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9h15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fr" altLang="ko-KR" sz="3200">
                <a:solidFill>
                  <a:schemeClr val="tx1">
                    <a:lumMod val="65000"/>
                    <a:lumOff val="35000"/>
                  </a:schemeClr>
                </a:solidFill>
              </a:rPr>
              <a:t>Dieu a appelé Moïse comme chef des Israélites quand il avait 80 ans.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Le plan de Dieu est différent du nôtre, mais son plan est toujours parfait.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Nous devons croire que le plan de Dieu est parfait et nous devons dépendre de Lui.</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Dieu a dit à Moïse de faire du Tabernacle, la Maison de Dieu.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Dieu a tout dit sur le Tabernacle : sa forme et tout ce qui devait y être préparé.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Et Dieu leur a fait savoir comment utiliser chaque article lorsqu'ils adorent Dieu dans le Tabernacle.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Moïse et le peuple israélite ont construit le Tabernacle, la Maison de Dieu, selon les instructions de Dieu.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600">
                <a:solidFill>
                  <a:schemeClr val="tx1">
                    <a:lumMod val="65000"/>
                    <a:lumOff val="35000"/>
                  </a:schemeClr>
                </a:solidFill>
              </a:rPr>
              <a:t>Le jour où le tabernacle fut dressé, la nuée qui montrait la gloire de Dieu le recouvrait. Le tabernacle était le signe que Dieu était avec les Israélites.</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600">
                <a:solidFill>
                  <a:schemeClr val="tx1">
                    <a:lumMod val="65000"/>
                    <a:lumOff val="35000"/>
                  </a:schemeClr>
                </a:solidFill>
              </a:rPr>
              <a:t>Dieu a laissé les Israélites faire du tabernacle, la maison de Dieu, et les a fait vivre avec le tabernacle comme centre.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r" altLang="ko-KR" sz="3600">
                <a:solidFill>
                  <a:schemeClr val="tx1">
                    <a:lumMod val="65000"/>
                    <a:lumOff val="35000"/>
                  </a:schemeClr>
                </a:solidFill>
              </a:rPr>
              <a:t>Nous devrions vivre avec Dieu comme centre de notre esprit et de notre vie.</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solidFill>
                  <a:srgbClr val="FF0000"/>
                </a:solidFill>
              </a:rPr>
              <a:t>Dieu?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vit avec nous, marche avec nous, nous conduit et parle avec nous.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Qu’est-ce que Dieu a laissé faire les Israélites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Veau d'Or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Dix commandements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Palais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Le Tabernacle-La Maison de Dieu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④ </a:t>
            </a:r>
            <a:r xmlns:a="http://schemas.openxmlformats.org/drawingml/2006/main">
              <a:rPr lang="fr" altLang="ko-KR" sz="2800">
                <a:solidFill>
                  <a:srgbClr val="FF0000"/>
                </a:solidFill>
              </a:rPr>
              <a:t>Le Tabernacle-La Maison de Dieu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bg1">
                    <a:lumMod val="50000"/>
                  </a:schemeClr>
                </a:solidFill>
              </a:rPr>
              <a:t>Le jour où le tabernacle, la Tente du Témoignage, fut dressé, la nuée le recouvrit. Du soir au matin, la nuée au-dessus du tabernacle ressemblait à du feu.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Nombres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9h15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b="1">
                <a:solidFill>
                  <a:schemeClr val="tx1">
                    <a:lumMod val="50000"/>
                    <a:lumOff val="50000"/>
                  </a:schemeClr>
                </a:solidFill>
              </a:rPr>
              <a:t>N ° 24</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Le</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mot</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de</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400"/>
              <a:t>Jéricho effondré</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fr" altLang="ko-KR" sz="3200"/>
              <a:t>Dieu est?</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fr" altLang="ko-KR" sz="3600">
                <a:solidFill>
                  <a:schemeClr val="tx1">
                    <a:lumMod val="65000"/>
                    <a:lumOff val="35000"/>
                  </a:schemeClr>
                </a:solidFill>
              </a:rPr>
              <a:t>Dieu nous conduit avec ses plans parfaits. Il n'y a aucune erreur dans les plans de Dieu.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La septième fois, lorsque les prêtres sonnèrent de la trompette, Josué ordonna au peuple : « Criez ! Car l'Éternel vous a donné la ville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Josué</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6h16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Les Israélites voulaient entrer dans la terre promise. Mais Jéricho, qui était un grand château, leur barrait le passage.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Dieu dit à Josué, qui était leur chef, comment détruire Jéricho.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Le peuple israélite marcha autour du mur de Jéricho pendant sept jours selon les instructions de Dieu.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Pendant qu'ils marchaient autour du mur pendant six jours, chaque jour une fois, Jéricho ne bougeait pas d'un pouce.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Le septième jour, ils en firent sept fois le tour. À la septième fois, ils ont poussé un grand cri, le mur s'est effondré.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solidFill>
                  <a:schemeClr val="tx1">
                    <a:lumMod val="65000"/>
                    <a:lumOff val="35000"/>
                  </a:schemeClr>
                </a:solidFill>
              </a:rPr>
              <a:t>Les Israélites ne pouvaient pas détruire Jéricho par leurs propres moyens. Mais Dieu a détruit Jéricho par sa propre puissance pour eux.</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Les Israélites ont remporté la victoire grâce à leur obéissance à Dieu.</a:t>
            </a:r>
          </a:p>
          <a:p>
            <a:pPr xmlns:a="http://schemas.openxmlformats.org/drawingml/2006/main" algn="ctr"/>
            <a:r xmlns:a="http://schemas.openxmlformats.org/drawingml/2006/main">
              <a:rPr lang="fr" altLang="ko-KR" sz="3200">
                <a:solidFill>
                  <a:schemeClr val="tx1">
                    <a:lumMod val="65000"/>
                    <a:lumOff val="35000"/>
                  </a:schemeClr>
                </a:solidFill>
              </a:rPr>
              <a:t>Vivons notre vie dans l'obéissance à Dieu.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r" altLang="ko-KR" sz="3200">
                <a:solidFill>
                  <a:schemeClr val="tx1">
                    <a:lumMod val="65000"/>
                    <a:lumOff val="35000"/>
                  </a:schemeClr>
                </a:solidFill>
              </a:rPr>
              <a:t>Rendons grâce à Dieu de nous avoir fait gagner !</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3200"/>
              <a:t>Dieu?</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rgbClr val="C00000"/>
                </a:solidFill>
              </a:rPr>
              <a:t>Dieu..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Dieu donne la victoire à son peuple grâce à sa grande puissance.</a:t>
            </a:r>
          </a:p>
          <a:p>
            <a:endParaRPr lang="en-US" altLang="ko-KR" sz="3600">
              <a:solidFill>
                <a:schemeClr val="tx1">
                  <a:lumMod val="65000"/>
                  <a:lumOff val="35000"/>
                </a:schemeClr>
              </a:solidFill>
            </a:endParaRPr>
          </a:p>
          <a:p>
            <a:r xmlns:a="http://schemas.openxmlformats.org/drawingml/2006/main">
              <a:rPr lang="fr" altLang="ko-KR" sz="3600">
                <a:solidFill>
                  <a:schemeClr val="tx1">
                    <a:lumMod val="65000"/>
                    <a:lumOff val="35000"/>
                  </a:schemeClr>
                </a:solidFill>
              </a:rPr>
              <a:t>C'est le Dieu de la Victoire !</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Qu’est-ce que Dieu a ordonné à Josué de détruire Jéricho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Jetez des pierres sur Jéricho pendant sept jours.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Priez pendant sept jours pour Jéricho.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Chantez pendant sept jours des louanges pour Jéricho.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2800">
                <a:solidFill>
                  <a:schemeClr val="tx1">
                    <a:lumMod val="65000"/>
                    <a:lumOff val="35000"/>
                  </a:schemeClr>
                </a:solidFill>
              </a:rPr>
              <a:t>④ Marchez contre le mur de Jéricho pendant sept jours et à</a:t>
            </a:r>
          </a:p>
          <a:p>
            <a:r xmlns:a="http://schemas.openxmlformats.org/drawingml/2006/main">
              <a:rPr lang="fr" altLang="ko-KR" sz="2800">
                <a:solidFill>
                  <a:schemeClr val="tx1">
                    <a:lumMod val="65000"/>
                    <a:lumOff val="35000"/>
                  </a:schemeClr>
                </a:solidFill>
              </a:rPr>
              <a:t>le dernier jour, poussez un grand cri.</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en-US" sz="2800">
                <a:solidFill>
                  <a:srgbClr val="FF0000"/>
                </a:solidFill>
              </a:rPr>
              <a:t>④ </a:t>
            </a:r>
            <a:r xmlns:a="http://schemas.openxmlformats.org/drawingml/2006/main">
              <a:rPr lang="fr" altLang="ko-KR" sz="2800">
                <a:solidFill>
                  <a:srgbClr val="FF0000"/>
                </a:solidFill>
              </a:rPr>
              <a:t>Marchez contre le mur de Jéricho pendant sept jours et à</a:t>
            </a:r>
          </a:p>
          <a:p>
            <a:r xmlns:a="http://schemas.openxmlformats.org/drawingml/2006/main">
              <a:rPr lang="fr" altLang="ko-KR" sz="2800">
                <a:solidFill>
                  <a:srgbClr val="FF0000"/>
                </a:solidFill>
              </a:rPr>
              <a:t>le dernier jour, poussez un grand cri.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r" altLang="ko-KR" sz="3600">
                <a:solidFill>
                  <a:schemeClr val="tx1">
                    <a:lumMod val="65000"/>
                    <a:lumOff val="35000"/>
                  </a:schemeClr>
                </a:solidFill>
              </a:rPr>
              <a:t>La septième fois, lorsque les prêtres sonnèrent de la trompette, Josué ordonna au peuple : « Criez ! Car l'Éternel vous a donné la ville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r" altLang="ko-KR" sz="2800">
                <a:solidFill>
                  <a:schemeClr val="tx1">
                    <a:lumMod val="65000"/>
                    <a:lumOff val="35000"/>
                  </a:schemeClr>
                </a:solidFill>
              </a:rPr>
              <a:t>Josué</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6h16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